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899" r:id="rId5"/>
    <p:sldId id="933" r:id="rId6"/>
    <p:sldId id="988" r:id="rId7"/>
    <p:sldId id="989" r:id="rId8"/>
    <p:sldId id="990" r:id="rId9"/>
    <p:sldId id="986" r:id="rId10"/>
    <p:sldId id="991" r:id="rId11"/>
    <p:sldId id="992" r:id="rId12"/>
    <p:sldId id="934" r:id="rId13"/>
    <p:sldId id="941" r:id="rId14"/>
    <p:sldId id="943" r:id="rId15"/>
    <p:sldId id="954" r:id="rId16"/>
    <p:sldId id="983" r:id="rId17"/>
    <p:sldId id="980" r:id="rId18"/>
    <p:sldId id="981" r:id="rId19"/>
    <p:sldId id="984" r:id="rId20"/>
    <p:sldId id="959" r:id="rId21"/>
    <p:sldId id="993" r:id="rId22"/>
  </p:sldIdLst>
  <p:sldSz cx="12188825" cy="6858000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836">
          <p15:clr>
            <a:srgbClr val="A4A3A4"/>
          </p15:clr>
        </p15:guide>
        <p15:guide id="3" pos="7307">
          <p15:clr>
            <a:srgbClr val="A4A3A4"/>
          </p15:clr>
        </p15:guide>
        <p15:guide id="4" pos="384">
          <p15:clr>
            <a:srgbClr val="A4A3A4"/>
          </p15:clr>
        </p15:guide>
        <p15:guide id="5" pos="384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linx" initials="X" lastIdx="43" clrIdx="0"/>
  <p:cmAuthor id="1" name="Jennifer Lockhart" initials="JL" lastIdx="3" clrIdx="1"/>
  <p:cmAuthor id="2" name="Bielby" initials="T" lastIdx="106" clrIdx="2"/>
  <p:cmAuthor id="3" name="glaser" initials="g" lastIdx="7" clrIdx="3"/>
  <p:cmAuthor id="4" name="Intersil Corporate Template" initials="SV" lastIdx="1" clrIdx="4"/>
  <p:cmAuthor id="5" name="admin" initials="a" lastIdx="5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2FDCFF"/>
    <a:srgbClr val="3B6AFF"/>
    <a:srgbClr val="FFCCCC"/>
    <a:srgbClr val="FF99CC"/>
    <a:srgbClr val="00446A"/>
    <a:srgbClr val="FFFFFF"/>
    <a:srgbClr val="965B8E"/>
    <a:srgbClr val="7B4B88"/>
    <a:srgbClr val="E9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7" autoAdjust="0"/>
    <p:restoredTop sz="97331" autoAdjust="0"/>
  </p:normalViewPr>
  <p:slideViewPr>
    <p:cSldViewPr snapToGrid="0" showGuides="1">
      <p:cViewPr varScale="1">
        <p:scale>
          <a:sx n="68" d="100"/>
          <a:sy n="68" d="100"/>
        </p:scale>
        <p:origin x="-882" y="-90"/>
      </p:cViewPr>
      <p:guideLst>
        <p:guide orient="horz" pos="2160"/>
        <p:guide orient="horz" pos="836"/>
        <p:guide pos="7307"/>
        <p:guide pos="384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46"/>
    </p:cViewPr>
  </p:sorterViewPr>
  <p:notesViewPr>
    <p:cSldViewPr snapToGrid="0">
      <p:cViewPr varScale="1">
        <p:scale>
          <a:sx n="51" d="100"/>
          <a:sy n="51" d="100"/>
        </p:scale>
        <p:origin x="-1104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664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>
            <a:lvl1pPr algn="l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7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>
            <a:lvl1pPr algn="r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1"/>
            <a:ext cx="5851525" cy="43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019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b" anchorCtr="0" compatLnSpc="1">
            <a:prstTxWarp prst="textNoShape">
              <a:avLst/>
            </a:prstTxWarp>
          </a:bodyPr>
          <a:lstStyle>
            <a:lvl1pPr algn="l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06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Zynq</a:t>
            </a:r>
            <a:r>
              <a:rPr lang="en-US" dirty="0" smtClean="0"/>
              <a:t>, the ARM Cortex-A9 is an application grade processor, capable</a:t>
            </a:r>
          </a:p>
          <a:p>
            <a:r>
              <a:rPr lang="en-US" dirty="0" smtClean="0"/>
              <a:t>of running full operating systems such as Linux, while the programmable logic is based on</a:t>
            </a:r>
          </a:p>
          <a:p>
            <a:r>
              <a:rPr lang="en-US" dirty="0" smtClean="0"/>
              <a:t>Xilinx 7-series FPGA architecture [5], [7]. The architecture is completed by industry</a:t>
            </a:r>
          </a:p>
          <a:p>
            <a:r>
              <a:rPr lang="en-US" dirty="0" smtClean="0"/>
              <a:t>standard AXI interfaces, which provide high bandwidth, low latency connections between</a:t>
            </a:r>
          </a:p>
          <a:p>
            <a:r>
              <a:rPr lang="en-US" dirty="0" smtClean="0"/>
              <a:t>the two parts of the device [8]. This means that the processor and logic can each be used for</a:t>
            </a:r>
          </a:p>
          <a:p>
            <a:r>
              <a:rPr lang="en-US" dirty="0" smtClean="0"/>
              <a:t>what they do best, without the overhead of interfacing between two physically separate</a:t>
            </a:r>
          </a:p>
          <a:p>
            <a:r>
              <a:rPr lang="en-US" dirty="0" smtClean="0"/>
              <a:t>devices. Meanwhile, benefits arising from simplifying the system to a single chip include</a:t>
            </a:r>
          </a:p>
          <a:p>
            <a:r>
              <a:rPr lang="en-US" dirty="0" smtClean="0"/>
              <a:t>reductions in physical size and overall cost.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Ebook</a:t>
            </a:r>
            <a:r>
              <a:rPr lang="en-US" dirty="0" smtClean="0"/>
              <a:t> page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6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SoC</a:t>
            </a:r>
            <a:r>
              <a:rPr lang="en-US" dirty="0" smtClean="0"/>
              <a:t> solution is lower</a:t>
            </a:r>
            <a:r>
              <a:rPr lang="en-US" baseline="0" dirty="0" smtClean="0"/>
              <a:t> </a:t>
            </a:r>
            <a:r>
              <a:rPr lang="en-US" dirty="0" smtClean="0"/>
              <a:t>cost, enables faster and more secure data transfers between the various system elements,</a:t>
            </a:r>
          </a:p>
          <a:p>
            <a:r>
              <a:rPr lang="en-US" dirty="0" smtClean="0"/>
              <a:t>has higher overall system speed, lower power consumption, smaller physical size, and</a:t>
            </a:r>
            <a:r>
              <a:rPr lang="en-US" baseline="0" dirty="0" smtClean="0"/>
              <a:t> </a:t>
            </a:r>
            <a:r>
              <a:rPr lang="en-US" dirty="0" smtClean="0"/>
              <a:t>better reliability.</a:t>
            </a:r>
          </a:p>
          <a:p>
            <a:endParaRPr lang="en-US" dirty="0" smtClean="0"/>
          </a:p>
          <a:p>
            <a:r>
              <a:rPr lang="en-US" dirty="0" smtClean="0"/>
              <a:t>ASIC-based </a:t>
            </a:r>
            <a:r>
              <a:rPr lang="en-US" dirty="0" err="1" smtClean="0"/>
              <a:t>SoCs</a:t>
            </a:r>
            <a:r>
              <a:rPr lang="en-US" baseline="0" dirty="0" smtClean="0"/>
              <a:t> are </a:t>
            </a:r>
            <a:r>
              <a:rPr lang="en-US" dirty="0" smtClean="0"/>
              <a:t>suitable only for high-volume markets where there</a:t>
            </a:r>
            <a:r>
              <a:rPr lang="en-US" baseline="0" dirty="0" smtClean="0"/>
              <a:t> </a:t>
            </a:r>
            <a:r>
              <a:rPr lang="en-US" dirty="0" smtClean="0"/>
              <a:t>is no requirement for future upgrades. Representative examples of ASIC-based </a:t>
            </a:r>
            <a:r>
              <a:rPr lang="en-US" dirty="0" err="1" smtClean="0"/>
              <a:t>SoCs</a:t>
            </a:r>
            <a:r>
              <a:rPr lang="en-US" dirty="0" smtClean="0"/>
              <a:t> are</a:t>
            </a:r>
          </a:p>
          <a:p>
            <a:r>
              <a:rPr lang="en-US" dirty="0" smtClean="0"/>
              <a:t>the integrated processors found in PCs, tablets, and smartphones; these typically comprise</a:t>
            </a:r>
            <a:r>
              <a:rPr lang="en-US" baseline="0" dirty="0" smtClean="0"/>
              <a:t> </a:t>
            </a:r>
            <a:r>
              <a:rPr lang="en-US" dirty="0" smtClean="0"/>
              <a:t>at least two processor cores, memory, graphics, interfacing, and other functions and are</a:t>
            </a:r>
            <a:r>
              <a:rPr lang="en-US" baseline="0" dirty="0" smtClean="0"/>
              <a:t> </a:t>
            </a:r>
            <a:r>
              <a:rPr lang="en-US" dirty="0" smtClean="0"/>
              <a:t>manufactured in high volume for products with a limited lifetime.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9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endParaRPr lang="en-US" dirty="0" smtClean="0"/>
          </a:p>
          <a:p>
            <a:r>
              <a:rPr lang="en-US" dirty="0" smtClean="0"/>
              <a:t>comprises two main parts: a Processing System (PS) formed around a dual-core ARM</a:t>
            </a:r>
          </a:p>
          <a:p>
            <a:r>
              <a:rPr lang="en-US" dirty="0" smtClean="0"/>
              <a:t>Cortex-A9 processor, and Programmable Logic (PL), which is equivalent to that of an</a:t>
            </a:r>
          </a:p>
          <a:p>
            <a:r>
              <a:rPr lang="en-US" dirty="0" smtClean="0"/>
              <a:t>FPGA. It also features integrated memory, a variety of peripherals, and high-speed</a:t>
            </a:r>
          </a:p>
          <a:p>
            <a:r>
              <a:rPr lang="en-US" dirty="0" smtClean="0"/>
              <a:t>communications interfaces.</a:t>
            </a:r>
          </a:p>
          <a:p>
            <a:r>
              <a:rPr lang="en-US" dirty="0" smtClean="0"/>
              <a:t>The PL section is ideal for implementing high-speed logic, arithmetic and data flow</a:t>
            </a:r>
          </a:p>
          <a:p>
            <a:r>
              <a:rPr lang="en-US" dirty="0" smtClean="0"/>
              <a:t>subsystems, while the PS supports software routines and/or operating systems, meaning</a:t>
            </a:r>
          </a:p>
          <a:p>
            <a:r>
              <a:rPr lang="en-US" dirty="0" smtClean="0"/>
              <a:t>that the overall functionality of any designed system can be appropriately partitioned</a:t>
            </a:r>
          </a:p>
          <a:p>
            <a:r>
              <a:rPr lang="en-US" dirty="0" smtClean="0"/>
              <a:t>between hardware and software. Links between the PL and PS are made using industry standard Advanced </a:t>
            </a:r>
            <a:r>
              <a:rPr lang="en-US" dirty="0" err="1" smtClean="0"/>
              <a:t>eXtensible</a:t>
            </a:r>
            <a:r>
              <a:rPr lang="en-US" dirty="0" smtClean="0"/>
              <a:t> Interface (AXI) connections [8]. Further details of each of</a:t>
            </a:r>
          </a:p>
          <a:p>
            <a:r>
              <a:rPr lang="en-US" dirty="0" smtClean="0"/>
              <a:t>these features will be presented as the book progresses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PL section is ideal for implementing high-speed logic, arithmetic and data flow</a:t>
            </a:r>
          </a:p>
          <a:p>
            <a:r>
              <a:rPr lang="en-US" dirty="0" smtClean="0"/>
              <a:t>subsystems, while the PS supports software routines and/or operating systems, meaning</a:t>
            </a:r>
          </a:p>
          <a:p>
            <a:r>
              <a:rPr lang="en-US" dirty="0" smtClean="0"/>
              <a:t>that the overall functionality of any designed system can be appropriately partitioned</a:t>
            </a:r>
          </a:p>
          <a:p>
            <a:r>
              <a:rPr lang="en-US" dirty="0" smtClean="0"/>
              <a:t>between hardware and software. Links between the PL and PS are made using industry standard Advanced </a:t>
            </a:r>
            <a:r>
              <a:rPr lang="en-US" dirty="0" err="1" smtClean="0"/>
              <a:t>eXtensible</a:t>
            </a:r>
            <a:r>
              <a:rPr lang="en-US" dirty="0" smtClean="0"/>
              <a:t> Interface (AXI) connections.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Ebook</a:t>
            </a:r>
            <a:r>
              <a:rPr lang="en-US" dirty="0" smtClean="0"/>
              <a:t> Page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Peripherals are functional components residing away from the processor, and in general</a:t>
            </a:r>
          </a:p>
          <a:p>
            <a:r>
              <a:rPr lang="en-US" dirty="0" smtClean="0"/>
              <a:t>these perform one of three functions: (</a:t>
            </a:r>
            <a:r>
              <a:rPr lang="en-US" dirty="0" err="1" smtClean="0"/>
              <a:t>i</a:t>
            </a:r>
            <a:r>
              <a:rPr lang="en-US" dirty="0" smtClean="0"/>
              <a:t>) coprocessors — elements that supplement the</a:t>
            </a:r>
          </a:p>
          <a:p>
            <a:r>
              <a:rPr lang="en-US" dirty="0" smtClean="0"/>
              <a:t>primary processor, usually </a:t>
            </a:r>
            <a:r>
              <a:rPr lang="en-US" dirty="0" err="1" smtClean="0"/>
              <a:t>optimised</a:t>
            </a:r>
            <a:r>
              <a:rPr lang="en-US" dirty="0" smtClean="0"/>
              <a:t> for a certain task; (ii) cores for interacting with</a:t>
            </a:r>
          </a:p>
          <a:p>
            <a:r>
              <a:rPr lang="en-US" dirty="0" smtClean="0"/>
              <a:t>external interfaces, e.g. connecting to LEDs and switches, codecs, etc.; and (iii) additional</a:t>
            </a:r>
          </a:p>
          <a:p>
            <a:r>
              <a:rPr lang="en-US" dirty="0" smtClean="0"/>
              <a:t>memory elements.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8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Jennifer Lockhart\Desktop\Picture2 copy.jpg"/>
          <p:cNvPicPr>
            <a:picLocks noChangeArrowheads="1"/>
          </p:cNvPicPr>
          <p:nvPr userDrawn="1"/>
        </p:nvPicPr>
        <p:blipFill>
          <a:blip r:embed="rId2"/>
          <a:srcRect t="24879"/>
          <a:stretch>
            <a:fillRect/>
          </a:stretch>
        </p:blipFill>
        <p:spPr bwMode="auto">
          <a:xfrm>
            <a:off x="-7942" y="0"/>
            <a:ext cx="12196768" cy="6876288"/>
          </a:xfrm>
          <a:prstGeom prst="rect">
            <a:avLst/>
          </a:prstGeom>
          <a:noFill/>
        </p:spPr>
      </p:pic>
      <p:sp>
        <p:nvSpPr>
          <p:cNvPr id="19462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1987" y="5535487"/>
            <a:ext cx="6627673" cy="676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None/>
              <a:defRPr lang="en-US" sz="20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7172" y="3660650"/>
            <a:ext cx="7099834" cy="11144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ll_Programmable_Lock_up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7319" y="1068534"/>
            <a:ext cx="4340322" cy="1307592"/>
          </a:xfrm>
          <a:prstGeom prst="rect">
            <a:avLst/>
          </a:prstGeom>
        </p:spPr>
      </p:pic>
      <p:sp>
        <p:nvSpPr>
          <p:cNvPr id="9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7" name="Rectangle 11"/>
          <p:cNvSpPr txBox="1">
            <a:spLocks noGrp="1" noChangeArrowheads="1"/>
          </p:cNvSpPr>
          <p:nvPr userDrawn="1"/>
        </p:nvSpPr>
        <p:spPr bwMode="auto">
          <a:xfrm>
            <a:off x="325439" y="6621464"/>
            <a:ext cx="4440237" cy="2301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IE" sz="1000" smtClean="0">
                <a:solidFill>
                  <a:schemeClr val="bg2"/>
                </a:solidFill>
                <a:latin typeface="+mj-lt"/>
              </a:rPr>
              <a:t>This material exempt per Department of Commerce license exception TSU </a:t>
            </a:r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600201"/>
            <a:ext cx="10975337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</a:p>
          <a:p>
            <a:pPr lvl="0"/>
            <a:r>
              <a:rPr lang="en-IE" smtClean="0"/>
              <a:t>Fourth level</a:t>
            </a:r>
          </a:p>
          <a:p>
            <a:pPr lvl="0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512322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</a:t>
            </a:r>
            <a:fld id="{BFCA2A5C-65D0-4F71-B4D8-734FF63F7E2F}" type="slidenum">
              <a:rPr smtClean="0"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" y="209550"/>
            <a:ext cx="10969943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12188825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12188825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" y="209550"/>
            <a:ext cx="10969943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2" y="6577014"/>
            <a:ext cx="1589472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078677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2952" y="1600202"/>
            <a:ext cx="5135478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  <a:endParaRPr lang="en-US" smtClean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535045" cy="2809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600358" cy="2809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12188825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invGray">
            <a:xfrm>
              <a:off x="8043576" y="0"/>
              <a:ext cx="1100424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09550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smtClean="0"/>
              <a:t>Click to edit Master title style</a:t>
            </a:r>
            <a:endParaRPr lang="en-US" dirty="0" smtClean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2" y="1600201"/>
            <a:ext cx="10964548" cy="42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</a:p>
          <a:p>
            <a:pPr lvl="0"/>
            <a:r>
              <a:rPr lang="en-IE" smtClean="0"/>
              <a:t>Fourth level</a:t>
            </a:r>
          </a:p>
          <a:p>
            <a:pPr lvl="0"/>
            <a:r>
              <a:rPr lang="en-IE" smtClean="0"/>
              <a:t>Fifth level</a:t>
            </a:r>
            <a:endParaRPr lang="en-US" dirty="0" smtClean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09442" y="6580374"/>
            <a:ext cx="1480615" cy="277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pic>
        <p:nvPicPr>
          <p:cNvPr id="16" name="Picture 15" descr="All_Programmable_Text_FINA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90" y="6623978"/>
            <a:ext cx="3108961" cy="157267"/>
          </a:xfrm>
          <a:prstGeom prst="rect">
            <a:avLst/>
          </a:prstGeom>
        </p:spPr>
      </p:pic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05" r:id="rId2"/>
    <p:sldLayoutId id="2147483948" r:id="rId3"/>
    <p:sldLayoutId id="2147483907" r:id="rId4"/>
    <p:sldLayoutId id="214748391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itchFamily="2" charset="2"/>
        <a:buBlip>
          <a:blip r:embed="rId9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endParaRPr lang="en-US" dirty="0" smtClean="0"/>
          </a:p>
          <a:p>
            <a:r>
              <a:rPr lang="en-US" dirty="0" err="1" smtClean="0"/>
              <a:t>Vivado</a:t>
            </a:r>
            <a:r>
              <a:rPr lang="en-US" dirty="0" smtClean="0"/>
              <a:t> 2015.2 Version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smtClean="0"/>
              <a:t>Introduction to Embedded System Design using Zynq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1600201"/>
            <a:ext cx="10975337" cy="4476749"/>
          </a:xfrm>
        </p:spPr>
        <p:txBody>
          <a:bodyPr/>
          <a:lstStyle/>
          <a:p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What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are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, IP Integrator and SDK?</a:t>
            </a:r>
            <a:endParaRPr lang="en-US" altLang="zh-CN" dirty="0">
              <a:solidFill>
                <a:srgbClr val="3F3F3F"/>
              </a:solidFill>
              <a:cs typeface="Times New Roman" pitchFamily="18" charset="0"/>
            </a:endParaRP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tool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suite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for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Xilinx FPGA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design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and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includes capability for embedded system design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IP Integrator, is part of Vivado and allows system level design of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the hardware part of an Embedded system</a:t>
            </a:r>
            <a:endParaRPr lang="en-US" altLang="zh-CN" sz="1600" dirty="0" smtClean="0">
              <a:cs typeface="Times New Roman" pitchFamily="18" charset="0"/>
            </a:endParaRPr>
          </a:p>
          <a:p>
            <a:pPr lvl="3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Integrated into Vivado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 includes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all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tools,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IP, and documentation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that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required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for designing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systems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with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Zynq-7000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AP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SoC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hard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and/or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Xilinx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MicroBlaze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soft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core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processor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IE" altLang="zh-CN" dirty="0" smtClean="0">
                <a:solidFill>
                  <a:srgbClr val="3F3F3F"/>
                </a:solidFill>
                <a:cs typeface="Times New Roman" pitchFamily="18" charset="0"/>
              </a:rPr>
              <a:t>Vivado + IPI replaces ISE/EDK</a:t>
            </a:r>
            <a:endParaRPr lang="en-US" altLang="zh-CN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SDK is an Eclipse-based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software design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environment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Enables</a:t>
            </a:r>
            <a:r>
              <a:rPr lang="en-US" altLang="zh-CN" sz="1600" dirty="0" smtClean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integration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of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hardware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software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components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IE" altLang="zh-CN" dirty="0" smtClean="0">
                <a:solidFill>
                  <a:srgbClr val="3F3F3F"/>
                </a:solidFill>
                <a:cs typeface="Times New Roman" pitchFamily="18" charset="0"/>
              </a:rPr>
              <a:t>Links from </a:t>
            </a:r>
            <a:r>
              <a:rPr lang="en-IE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endParaRPr lang="en-US" altLang="zh-CN" sz="1600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 lvl="2">
              <a:lnSpc>
                <a:spcPct val="100000"/>
              </a:lnSpc>
              <a:buNone/>
              <a:tabLst>
                <a:tab pos="88900" algn="l"/>
                <a:tab pos="317500" algn="l"/>
              </a:tabLst>
            </a:pPr>
            <a:endParaRPr lang="en-US" altLang="zh-CN" sz="1600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 is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overall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project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manager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used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for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developing non-embedded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hardware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instantiating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embedded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systems</a:t>
            </a: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Vivado/IP Integrator flow is recommended for developing Zynq embedded systems</a:t>
            </a:r>
            <a:endParaRPr lang="en-US" altLang="zh-CN" sz="1800" dirty="0">
              <a:solidFill>
                <a:srgbClr val="3F3F3F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EE3424"/>
                </a:solidFill>
                <a:cs typeface="Times New Roman" pitchFamily="18" charset="0"/>
              </a:rPr>
              <a:t>Vivado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smtClean="0"/>
              <a:pPr>
                <a:defRPr/>
              </a:pPr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Vivado</a:t>
            </a:r>
            <a:r>
              <a:rPr lang="en-AU" dirty="0" smtClean="0"/>
              <a:t> Components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078677" cy="2594426"/>
          </a:xfrm>
        </p:spPr>
        <p:txBody>
          <a:bodyPr/>
          <a:lstStyle/>
          <a:p>
            <a:r>
              <a:rPr lang="en-US" dirty="0" err="1" smtClean="0"/>
              <a:t>Vivado</a:t>
            </a:r>
            <a:r>
              <a:rPr lang="en-US" dirty="0" smtClean="0"/>
              <a:t>/IP Integrator</a:t>
            </a:r>
            <a:endParaRPr lang="en-US" dirty="0"/>
          </a:p>
          <a:p>
            <a:pPr lvl="1"/>
            <a:r>
              <a:rPr lang="en-US" dirty="0" smtClean="0"/>
              <a:t>Design environment for configuration of PS, and hardware design for PL</a:t>
            </a:r>
            <a:endParaRPr lang="en-US" dirty="0"/>
          </a:p>
          <a:p>
            <a:pPr lvl="1"/>
            <a:r>
              <a:rPr lang="en-US" dirty="0" smtClean="0"/>
              <a:t>Hardware Platform (xml)</a:t>
            </a:r>
            <a:endParaRPr lang="en-US" dirty="0"/>
          </a:p>
          <a:p>
            <a:pPr lvl="1"/>
            <a:r>
              <a:rPr lang="en-US" dirty="0"/>
              <a:t>Platform, software, and peripheral simulation</a:t>
            </a:r>
          </a:p>
          <a:p>
            <a:pPr lvl="1"/>
            <a:r>
              <a:rPr lang="en-US" dirty="0" err="1" smtClean="0"/>
              <a:t>Vivado</a:t>
            </a:r>
            <a:r>
              <a:rPr lang="en-US" dirty="0" smtClean="0"/>
              <a:t> logic </a:t>
            </a:r>
            <a:r>
              <a:rPr lang="en-US" dirty="0"/>
              <a:t>analyzer integration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462952" y="1600203"/>
            <a:ext cx="5135478" cy="2478312"/>
          </a:xfrm>
        </p:spPr>
        <p:txBody>
          <a:bodyPr/>
          <a:lstStyle/>
          <a:p>
            <a:r>
              <a:rPr lang="en-US" dirty="0"/>
              <a:t>Software Development Kit (SDK)</a:t>
            </a:r>
          </a:p>
          <a:p>
            <a:pPr lvl="1"/>
            <a:r>
              <a:rPr lang="en-US" dirty="0"/>
              <a:t>Project workspace </a:t>
            </a:r>
          </a:p>
          <a:p>
            <a:pPr lvl="1"/>
            <a:r>
              <a:rPr lang="en-US" dirty="0"/>
              <a:t>Hardware platform definition</a:t>
            </a:r>
          </a:p>
          <a:p>
            <a:pPr lvl="1"/>
            <a:r>
              <a:rPr lang="en-US" dirty="0"/>
              <a:t>Board Support Package (BSP)</a:t>
            </a:r>
          </a:p>
          <a:p>
            <a:pPr lvl="1"/>
            <a:r>
              <a:rPr lang="en-US" dirty="0"/>
              <a:t>Software application</a:t>
            </a:r>
          </a:p>
          <a:p>
            <a:pPr lvl="1"/>
            <a:r>
              <a:rPr lang="en-US" dirty="0"/>
              <a:t>Software debugging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088537" y="4325256"/>
            <a:ext cx="1313544" cy="1802546"/>
          </a:xfrm>
          <a:prstGeom prst="rect">
            <a:avLst/>
          </a:prstGeom>
          <a:solidFill>
            <a:srgbClr val="3B6AFF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Hardware Design</a:t>
            </a: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623006" y="4325257"/>
            <a:ext cx="1313544" cy="1802546"/>
          </a:xfrm>
          <a:prstGeom prst="rect">
            <a:avLst/>
          </a:prstGeom>
          <a:solidFill>
            <a:srgbClr val="2FDCFF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Software Design</a:t>
            </a: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80857" y="4325256"/>
            <a:ext cx="2663372" cy="537029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HW/SW Simulation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0857" y="5587999"/>
            <a:ext cx="2663372" cy="539803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HW/SW Debug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7344230" y="4519339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" name="Left-Right Arrow 14"/>
          <p:cNvSpPr/>
          <p:nvPr/>
        </p:nvSpPr>
        <p:spPr bwMode="auto">
          <a:xfrm>
            <a:off x="7342796" y="5723642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6" name="Left-Right Arrow 15"/>
          <p:cNvSpPr/>
          <p:nvPr/>
        </p:nvSpPr>
        <p:spPr bwMode="auto">
          <a:xfrm>
            <a:off x="3402081" y="4459512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" name="Left-Right Arrow 16"/>
          <p:cNvSpPr/>
          <p:nvPr/>
        </p:nvSpPr>
        <p:spPr bwMode="auto">
          <a:xfrm>
            <a:off x="3400647" y="5663815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8" name="Left-Right Arrow 17"/>
          <p:cNvSpPr/>
          <p:nvPr/>
        </p:nvSpPr>
        <p:spPr bwMode="auto">
          <a:xfrm rot="16200000">
            <a:off x="5649685" y="5092272"/>
            <a:ext cx="725715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Design Flow for Zynq-7000 AP </a:t>
            </a:r>
            <a:r>
              <a:rPr lang="en-US" dirty="0" err="1" smtClean="0"/>
              <a:t>SoC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1209117"/>
            <a:ext cx="945832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Design using </a:t>
            </a:r>
            <a:r>
              <a:rPr lang="en-US" dirty="0" err="1" smtClean="0"/>
              <a:t>Vivado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0890" y="1386673"/>
            <a:ext cx="7486021" cy="49940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ext Box 78"/>
          <p:cNvSpPr txBox="1">
            <a:spLocks noChangeArrowheads="1"/>
          </p:cNvSpPr>
          <p:nvPr/>
        </p:nvSpPr>
        <p:spPr bwMode="auto">
          <a:xfrm>
            <a:off x="6003901" y="4110689"/>
            <a:ext cx="3079810" cy="30266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11. Program bitstream &amp; .elf into Zynq</a:t>
            </a:r>
          </a:p>
        </p:txBody>
      </p:sp>
      <p:sp>
        <p:nvSpPr>
          <p:cNvPr id="8" name="AutoShape 93"/>
          <p:cNvSpPr>
            <a:spLocks noChangeArrowheads="1"/>
          </p:cNvSpPr>
          <p:nvPr/>
        </p:nvSpPr>
        <p:spPr bwMode="auto">
          <a:xfrm>
            <a:off x="7329550" y="2294678"/>
            <a:ext cx="2339381" cy="151334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78250" y="1462340"/>
            <a:ext cx="2466129" cy="2270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/>
          </a:p>
        </p:txBody>
      </p:sp>
      <p:sp>
        <p:nvSpPr>
          <p:cNvPr id="10" name="AutoShape 94"/>
          <p:cNvSpPr>
            <a:spLocks noChangeArrowheads="1"/>
          </p:cNvSpPr>
          <p:nvPr/>
        </p:nvSpPr>
        <p:spPr bwMode="auto">
          <a:xfrm>
            <a:off x="2260881" y="2143344"/>
            <a:ext cx="2183432" cy="98367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 Box 91"/>
          <p:cNvSpPr txBox="1">
            <a:spLocks noChangeArrowheads="1"/>
          </p:cNvSpPr>
          <p:nvPr/>
        </p:nvSpPr>
        <p:spPr bwMode="auto">
          <a:xfrm>
            <a:off x="4678251" y="3732353"/>
            <a:ext cx="1169691" cy="30266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Vivado</a:t>
            </a:r>
          </a:p>
        </p:txBody>
      </p:sp>
      <p:sp>
        <p:nvSpPr>
          <p:cNvPr id="12" name="Text Box 90"/>
          <p:cNvSpPr txBox="1">
            <a:spLocks noChangeArrowheads="1"/>
          </p:cNvSpPr>
          <p:nvPr/>
        </p:nvSpPr>
        <p:spPr bwMode="auto">
          <a:xfrm>
            <a:off x="2331219" y="3127015"/>
            <a:ext cx="2039815" cy="45400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Hardware Configuration</a:t>
            </a: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E" sz="1300" dirty="0" smtClean="0">
                <a:ea typeface="Calibri" pitchFamily="34" charset="0"/>
                <a:cs typeface="Times New Roman" pitchFamily="18" charset="0"/>
              </a:rPr>
              <a:t>IP Integrator</a:t>
            </a: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3" name="Text Box 89"/>
          <p:cNvSpPr txBox="1">
            <a:spLocks noChangeArrowheads="1"/>
          </p:cNvSpPr>
          <p:nvPr/>
        </p:nvSpPr>
        <p:spPr bwMode="auto">
          <a:xfrm>
            <a:off x="7407530" y="3808020"/>
            <a:ext cx="570863" cy="271611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SDK</a:t>
            </a:r>
          </a:p>
        </p:txBody>
      </p:sp>
      <p:sp>
        <p:nvSpPr>
          <p:cNvPr id="14" name="Text Box 88"/>
          <p:cNvSpPr txBox="1">
            <a:spLocks noChangeArrowheads="1"/>
          </p:cNvSpPr>
          <p:nvPr/>
        </p:nvSpPr>
        <p:spPr bwMode="auto">
          <a:xfrm>
            <a:off x="4755553" y="2067677"/>
            <a:ext cx="2308926" cy="1513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2. Invoke IP Integrator to create Block Diagram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5. Generate Top-Level HDL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6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. Add Constraints</a:t>
            </a:r>
            <a:endParaRPr kumimoji="0" lang="en-US" sz="13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7. 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Generate </a:t>
            </a:r>
            <a:r>
              <a:rPr kumimoji="0" lang="en-US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Bitstream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=&gt; .bit</a:t>
            </a:r>
            <a:endParaRPr kumimoji="0" lang="en-US" sz="13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8. Export hardware to SDK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85"/>
          <p:cNvSpPr txBox="1">
            <a:spLocks noChangeArrowheads="1"/>
          </p:cNvSpPr>
          <p:nvPr/>
        </p:nvSpPr>
        <p:spPr bwMode="auto">
          <a:xfrm>
            <a:off x="2331219" y="2219011"/>
            <a:ext cx="2039815" cy="832338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3. Configure PS settings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4. </a:t>
            </a:r>
            <a:r>
              <a:rPr lang="en-US" sz="1300" i="1" dirty="0" smtClean="0">
                <a:ea typeface="Calibri" pitchFamily="34" charset="0"/>
                <a:cs typeface="Times New Roman" pitchFamily="18" charset="0"/>
              </a:rPr>
              <a:t>Add IP</a:t>
            </a:r>
            <a:r>
              <a:rPr lang="en-US" sz="130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300" i="1" dirty="0" smtClean="0">
                <a:ea typeface="Calibri" pitchFamily="34" charset="0"/>
                <a:cs typeface="Times New Roman" pitchFamily="18" charset="0"/>
              </a:rPr>
              <a:t>&amp; configure</a:t>
            </a:r>
          </a:p>
        </p:txBody>
      </p:sp>
      <p:sp>
        <p:nvSpPr>
          <p:cNvPr id="18" name="Text Box 83"/>
          <p:cNvSpPr txBox="1">
            <a:spLocks noChangeArrowheads="1"/>
          </p:cNvSpPr>
          <p:nvPr/>
        </p:nvSpPr>
        <p:spPr bwMode="auto">
          <a:xfrm>
            <a:off x="7543392" y="2430453"/>
            <a:ext cx="1952301" cy="1231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9. Specify hardware description from Vivado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10. Add Software Project &amp; Build =&gt; .elf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0" name="TextBox 98"/>
          <p:cNvSpPr txBox="1"/>
          <p:nvPr/>
        </p:nvSpPr>
        <p:spPr>
          <a:xfrm>
            <a:off x="4924852" y="1538007"/>
            <a:ext cx="1922261" cy="378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1. Launch </a:t>
            </a:r>
            <a:r>
              <a:rPr lang="en-US" sz="1300" dirty="0" err="1" smtClean="0">
                <a:ea typeface="Calibri" pitchFamily="34" charset="0"/>
                <a:cs typeface="Times New Roman" pitchFamily="18" charset="0"/>
              </a:rPr>
              <a:t>Vivado</a:t>
            </a: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4" name="Text Box 91"/>
          <p:cNvSpPr txBox="1">
            <a:spLocks noChangeArrowheads="1"/>
          </p:cNvSpPr>
          <p:nvPr/>
        </p:nvSpPr>
        <p:spPr bwMode="auto">
          <a:xfrm>
            <a:off x="6471777" y="6002366"/>
            <a:ext cx="1169691" cy="30266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ZYBO</a:t>
            </a:r>
          </a:p>
        </p:txBody>
      </p:sp>
      <p:sp>
        <p:nvSpPr>
          <p:cNvPr id="29" name="Right Arrow 28"/>
          <p:cNvSpPr/>
          <p:nvPr/>
        </p:nvSpPr>
        <p:spPr bwMode="auto">
          <a:xfrm>
            <a:off x="4411227" y="2545469"/>
            <a:ext cx="271305" cy="231112"/>
          </a:xfrm>
          <a:prstGeom prst="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7224668" y="2441747"/>
            <a:ext cx="242840" cy="192602"/>
          </a:xfrm>
          <a:prstGeom prst="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 bwMode="auto">
          <a:xfrm>
            <a:off x="6501285" y="3727938"/>
            <a:ext cx="221062" cy="381838"/>
          </a:xfrm>
          <a:prstGeom prst="down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 bwMode="auto">
          <a:xfrm>
            <a:off x="8261422" y="3820048"/>
            <a:ext cx="239484" cy="339970"/>
          </a:xfrm>
          <a:prstGeom prst="down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4" name="Left Arrow 33"/>
          <p:cNvSpPr/>
          <p:nvPr/>
        </p:nvSpPr>
        <p:spPr bwMode="auto">
          <a:xfrm>
            <a:off x="4401177" y="2291026"/>
            <a:ext cx="261258" cy="251209"/>
          </a:xfrm>
          <a:prstGeom prst="lef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214716" y="2502040"/>
            <a:ext cx="90437" cy="743578"/>
          </a:xfrm>
          <a:prstGeom prst="rect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80903" y="3136492"/>
            <a:ext cx="250722" cy="108155"/>
          </a:xfrm>
          <a:prstGeom prst="rect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47" y="4413356"/>
            <a:ext cx="2122538" cy="158900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Integrator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 smtClean="0"/>
              <a:t>IP Integrator Block Diagram opens a blank canvas</a:t>
            </a:r>
          </a:p>
          <a:p>
            <a:r>
              <a:rPr lang="en-IE" dirty="0" smtClean="0"/>
              <a:t>IP can be added from the IP </a:t>
            </a:r>
            <a:r>
              <a:rPr lang="en-IE" dirty="0" err="1" smtClean="0"/>
              <a:t>catalog</a:t>
            </a:r>
            <a:endParaRPr lang="en-IE" dirty="0" smtClean="0"/>
          </a:p>
          <a:p>
            <a:r>
              <a:rPr lang="en-IE" dirty="0" smtClean="0"/>
              <a:t>Drag and drop interface</a:t>
            </a:r>
          </a:p>
          <a:p>
            <a:r>
              <a:rPr lang="en-IE" dirty="0" smtClean="0"/>
              <a:t>Intelligent Design environment</a:t>
            </a:r>
          </a:p>
          <a:p>
            <a:pPr lvl="1"/>
            <a:r>
              <a:rPr lang="en-IE" dirty="0"/>
              <a:t>Design </a:t>
            </a:r>
            <a:r>
              <a:rPr lang="en-IE" dirty="0" smtClean="0"/>
              <a:t>Assistance</a:t>
            </a:r>
          </a:p>
          <a:p>
            <a:pPr lvl="1"/>
            <a:r>
              <a:rPr lang="en-IE" dirty="0" smtClean="0"/>
              <a:t>Connection </a:t>
            </a:r>
            <a:r>
              <a:rPr lang="en-IE" dirty="0"/>
              <a:t>automation</a:t>
            </a:r>
          </a:p>
          <a:p>
            <a:pPr lvl="1"/>
            <a:r>
              <a:rPr lang="en-IE" dirty="0" smtClean="0"/>
              <a:t>Highlights valid connections</a:t>
            </a:r>
          </a:p>
          <a:p>
            <a:pPr lvl="1"/>
            <a:r>
              <a:rPr lang="en-IE" dirty="0" smtClean="0"/>
              <a:t>Group, create hierarchal blocks</a:t>
            </a:r>
          </a:p>
          <a:p>
            <a:r>
              <a:rPr lang="en-IE" dirty="0" smtClean="0"/>
              <a:t>Can create and import custom IP using IP Packager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37" y="1447800"/>
            <a:ext cx="6389788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Hardware in IP Integrator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2" y="1600202"/>
            <a:ext cx="4600734" cy="4525963"/>
          </a:xfrm>
        </p:spPr>
        <p:txBody>
          <a:bodyPr/>
          <a:lstStyle/>
          <a:p>
            <a:r>
              <a:rPr lang="en-IE" dirty="0" smtClean="0"/>
              <a:t>Double click blocks to access configuration options</a:t>
            </a:r>
          </a:p>
          <a:p>
            <a:r>
              <a:rPr lang="en-IE" dirty="0" smtClean="0"/>
              <a:t>Drag pointer to make connections</a:t>
            </a:r>
          </a:p>
          <a:p>
            <a:pPr lvl="1"/>
            <a:r>
              <a:rPr lang="en-IE" dirty="0" smtClean="0"/>
              <a:t>Highlights valid connections</a:t>
            </a:r>
          </a:p>
          <a:p>
            <a:r>
              <a:rPr lang="en-IE" dirty="0" smtClean="0"/>
              <a:t>Connection Automation</a:t>
            </a:r>
          </a:p>
          <a:p>
            <a:pPr lvl="1"/>
            <a:r>
              <a:rPr lang="en-IE" dirty="0" smtClean="0"/>
              <a:t>Automatically connect recognised interfaces</a:t>
            </a:r>
          </a:p>
          <a:p>
            <a:r>
              <a:rPr lang="en-IE" dirty="0" smtClean="0"/>
              <a:t>Automatically Redraw system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4" b="22123"/>
          <a:stretch/>
        </p:blipFill>
        <p:spPr bwMode="auto">
          <a:xfrm>
            <a:off x="5143500" y="3346450"/>
            <a:ext cx="4610100" cy="30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870903"/>
            <a:ext cx="3220813" cy="398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4" y="1603251"/>
            <a:ext cx="3177744" cy="4158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to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Export hardware first</a:t>
            </a:r>
          </a:p>
          <a:p>
            <a:pPr lvl="1"/>
            <a:r>
              <a:rPr lang="en-US" dirty="0" smtClean="0"/>
              <a:t>The Hardware Description File (</a:t>
            </a:r>
            <a:r>
              <a:rPr lang="en-US" dirty="0" err="1" smtClean="0"/>
              <a:t>hdf</a:t>
            </a:r>
            <a:r>
              <a:rPr lang="en-US" dirty="0" smtClean="0"/>
              <a:t>) format file containing all the relevant information will be created and placed under the *.</a:t>
            </a:r>
            <a:r>
              <a:rPr lang="en-US" dirty="0" err="1" smtClean="0"/>
              <a:t>sdk</a:t>
            </a:r>
            <a:r>
              <a:rPr lang="en-US" dirty="0" smtClean="0"/>
              <a:t> directory</a:t>
            </a:r>
          </a:p>
          <a:p>
            <a:pPr lvl="1"/>
            <a:r>
              <a:rPr lang="en-IE" dirty="0" smtClean="0"/>
              <a:t>Include </a:t>
            </a:r>
            <a:r>
              <a:rPr lang="en-IE" dirty="0" err="1" smtClean="0"/>
              <a:t>bitstream</a:t>
            </a:r>
            <a:r>
              <a:rPr lang="en-IE" dirty="0" smtClean="0"/>
              <a:t> if generated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Launch SDK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Software </a:t>
            </a:r>
            <a:r>
              <a:rPr lang="en-US" dirty="0">
                <a:solidFill>
                  <a:schemeClr val="tx1"/>
                </a:solidFill>
              </a:rPr>
              <a:t>development is performed with the Xilinx Software Development Kit tool (SDK)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SDK tool will then associate user software projects to hardware</a:t>
            </a:r>
          </a:p>
        </p:txBody>
      </p:sp>
      <p:pic>
        <p:nvPicPr>
          <p:cNvPr id="1028" name="Picture 4" descr="c:\temp\SNAGHTML5096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384" y="3452812"/>
            <a:ext cx="2667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temp\SNAGHTML55b7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686" y="1846236"/>
            <a:ext cx="2180698" cy="152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28" y="1846236"/>
            <a:ext cx="1698358" cy="28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hardware </a:t>
            </a:r>
            <a:r>
              <a:rPr lang="en-US" dirty="0" smtClean="0"/>
              <a:t>platform project</a:t>
            </a:r>
            <a:endParaRPr lang="en-US" dirty="0"/>
          </a:p>
          <a:p>
            <a:pPr lvl="1"/>
            <a:r>
              <a:rPr lang="en-US" dirty="0"/>
              <a:t>Automatically performed when SDK tool is launched from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smtClean="0"/>
              <a:t>BSP</a:t>
            </a:r>
            <a:endParaRPr lang="en-US" dirty="0"/>
          </a:p>
          <a:p>
            <a:pPr lvl="1"/>
            <a:r>
              <a:rPr lang="en-US" dirty="0"/>
              <a:t>System software, board support package</a:t>
            </a:r>
          </a:p>
          <a:p>
            <a:r>
              <a:rPr lang="en-US" dirty="0" smtClean="0"/>
              <a:t>Create </a:t>
            </a:r>
            <a:r>
              <a:rPr lang="en-US" dirty="0"/>
              <a:t>software application</a:t>
            </a:r>
          </a:p>
          <a:p>
            <a:r>
              <a:rPr lang="en-US" dirty="0"/>
              <a:t>Create linker script</a:t>
            </a:r>
          </a:p>
          <a:p>
            <a:r>
              <a:rPr lang="en-US" dirty="0"/>
              <a:t>Build </a:t>
            </a:r>
            <a:r>
              <a:rPr lang="en-US" dirty="0" smtClean="0"/>
              <a:t>project </a:t>
            </a:r>
          </a:p>
          <a:p>
            <a:pPr lvl="1"/>
            <a:r>
              <a:rPr lang="en-US" dirty="0" smtClean="0"/>
              <a:t>compile</a:t>
            </a:r>
            <a:r>
              <a:rPr lang="en-US" dirty="0"/>
              <a:t>, assemble, </a:t>
            </a:r>
            <a:r>
              <a:rPr lang="en-US" dirty="0" smtClean="0"/>
              <a:t>link output </a:t>
            </a:r>
            <a:r>
              <a:rPr lang="en-US" dirty="0"/>
              <a:t>file </a:t>
            </a:r>
            <a:r>
              <a:rPr lang="en-US" i="1" dirty="0" smtClean="0"/>
              <a:t>&lt;</a:t>
            </a:r>
            <a:r>
              <a:rPr lang="en-US" i="1" dirty="0" err="1" smtClean="0"/>
              <a:t>app_project</a:t>
            </a:r>
            <a:r>
              <a:rPr lang="en-US" i="1" dirty="0"/>
              <a:t>&gt;.elf</a:t>
            </a:r>
            <a:endParaRPr lang="en-US" dirty="0"/>
          </a:p>
        </p:txBody>
      </p:sp>
      <p:pic>
        <p:nvPicPr>
          <p:cNvPr id="8" name="Picture 7" descr="11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853" y="1647825"/>
            <a:ext cx="6349546" cy="4514131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11-‹#›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err="1" smtClean="0"/>
              <a:t>ebook</a:t>
            </a:r>
            <a:r>
              <a:rPr lang="en-US" dirty="0" smtClean="0"/>
              <a:t> Chapter 1.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8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The </a:t>
            </a:r>
            <a:r>
              <a:rPr lang="en-US" altLang="zh-CN" dirty="0" err="1" smtClean="0">
                <a:solidFill>
                  <a:schemeClr val="bg2"/>
                </a:solidFill>
                <a:cs typeface="Arial" pitchFamily="34" charset="0"/>
              </a:rPr>
              <a:t>Zynq</a:t>
            </a: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 Architecture</a:t>
            </a:r>
            <a:endParaRPr lang="en-US" altLang="zh-CN" dirty="0" smtClean="0">
              <a:solidFill>
                <a:schemeClr val="bg2"/>
              </a:solidFill>
              <a:cs typeface="Arial" pitchFamily="34" charset="0"/>
            </a:endParaRP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Embedded System Development </a:t>
            </a: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with </a:t>
            </a:r>
            <a:r>
              <a:rPr lang="en-US" altLang="zh-CN" dirty="0" err="1" smtClean="0">
                <a:solidFill>
                  <a:schemeClr val="bg2"/>
                </a:solidFill>
                <a:cs typeface="Arial" pitchFamily="34" charset="0"/>
              </a:rPr>
              <a:t>Vivado</a:t>
            </a:r>
            <a:endParaRPr lang="en-US" altLang="zh-CN" dirty="0" smtClean="0">
              <a:solidFill>
                <a:schemeClr val="bg2"/>
              </a:solidFill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1147865"/>
            <a:ext cx="10975337" cy="4720674"/>
          </a:xfrm>
        </p:spPr>
        <p:txBody>
          <a:bodyPr/>
          <a:lstStyle/>
          <a:p>
            <a:r>
              <a:rPr lang="en-US" sz="2800" dirty="0" smtClean="0"/>
              <a:t>Xilinx’s </a:t>
            </a:r>
            <a:r>
              <a:rPr lang="en-US" sz="2800" dirty="0"/>
              <a:t>new generation of All-Programmable System-on-Chip (</a:t>
            </a:r>
            <a:r>
              <a:rPr lang="en-US" sz="2800" dirty="0" err="1"/>
              <a:t>SoC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a </a:t>
            </a:r>
            <a:r>
              <a:rPr lang="en-US" sz="2800" dirty="0"/>
              <a:t>(processing) element that can be applied </a:t>
            </a:r>
            <a:r>
              <a:rPr lang="en-US" sz="2800" dirty="0" smtClean="0"/>
              <a:t>to anything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err="1" smtClean="0"/>
              <a:t>Zynq</a:t>
            </a:r>
            <a:r>
              <a:rPr lang="en-US" sz="2800" dirty="0" smtClean="0"/>
              <a:t> </a:t>
            </a:r>
            <a:r>
              <a:rPr lang="en-US" sz="2800" dirty="0"/>
              <a:t>devices are intended to be flexible and form a compelling platform for </a:t>
            </a:r>
            <a:r>
              <a:rPr lang="en-US" sz="2800" dirty="0" smtClean="0"/>
              <a:t>a wide </a:t>
            </a:r>
            <a:r>
              <a:rPr lang="en-US" sz="2800" dirty="0"/>
              <a:t>variety of applications, just as the metal zinc can be mixed with various other </a:t>
            </a:r>
            <a:r>
              <a:rPr lang="en-US" sz="2800" dirty="0" smtClean="0"/>
              <a:t>metals to </a:t>
            </a:r>
            <a:r>
              <a:rPr lang="en-US" sz="2800" dirty="0"/>
              <a:t>form alloys with differing desirable properties.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Introducing </a:t>
            </a:r>
            <a:r>
              <a:rPr lang="en-US" sz="4800" dirty="0" err="1" smtClean="0"/>
              <a:t>Zynq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4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1167319"/>
            <a:ext cx="10975337" cy="4941651"/>
          </a:xfrm>
        </p:spPr>
        <p:txBody>
          <a:bodyPr/>
          <a:lstStyle/>
          <a:p>
            <a:r>
              <a:rPr lang="en-US" sz="2400" dirty="0" smtClean="0"/>
              <a:t>It combines </a:t>
            </a:r>
            <a:r>
              <a:rPr lang="en-US" sz="2400" dirty="0"/>
              <a:t>a dual-core ARM Cortex-A9 </a:t>
            </a:r>
            <a:r>
              <a:rPr lang="en-US" sz="2400" dirty="0" smtClean="0"/>
              <a:t>processor with </a:t>
            </a:r>
            <a:r>
              <a:rPr lang="en-US" sz="2400" dirty="0"/>
              <a:t>traditional </a:t>
            </a:r>
            <a:r>
              <a:rPr lang="en-US" sz="2400" dirty="0" smtClean="0"/>
              <a:t>FPGA.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ARM Cortex-A9 is an application grade processor, </a:t>
            </a:r>
            <a:r>
              <a:rPr lang="en-US" sz="2400" dirty="0" smtClean="0"/>
              <a:t>capable of </a:t>
            </a:r>
            <a:r>
              <a:rPr lang="en-US" sz="2400" dirty="0"/>
              <a:t>running full operating systems such as </a:t>
            </a:r>
            <a:r>
              <a:rPr lang="en-US" sz="2400" dirty="0" smtClean="0"/>
              <a:t>Linux.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programmable logic is based </a:t>
            </a:r>
            <a:r>
              <a:rPr lang="en-US" sz="2400" dirty="0" smtClean="0"/>
              <a:t>on Xilinx </a:t>
            </a:r>
            <a:r>
              <a:rPr lang="en-US" sz="2400" dirty="0"/>
              <a:t>7-series FPGA </a:t>
            </a:r>
            <a:r>
              <a:rPr lang="en-US" sz="2400" dirty="0" smtClean="0"/>
              <a:t>architecture, which is </a:t>
            </a:r>
            <a:r>
              <a:rPr lang="en-US" sz="2400" dirty="0"/>
              <a:t>completed by </a:t>
            </a:r>
            <a:r>
              <a:rPr lang="en-US" sz="2400" dirty="0" smtClean="0"/>
              <a:t>industry standard </a:t>
            </a:r>
            <a:r>
              <a:rPr lang="en-US" sz="2400" dirty="0"/>
              <a:t>AXI interfaces, which provide high bandwidth, low latency connections </a:t>
            </a:r>
            <a:r>
              <a:rPr lang="en-US" sz="2400" dirty="0" smtClean="0"/>
              <a:t>between the </a:t>
            </a:r>
            <a:r>
              <a:rPr lang="en-US" sz="2400" dirty="0"/>
              <a:t>two parts of the </a:t>
            </a:r>
            <a:r>
              <a:rPr lang="en-US" sz="2400" dirty="0" smtClean="0"/>
              <a:t>device. </a:t>
            </a:r>
          </a:p>
          <a:p>
            <a:r>
              <a:rPr lang="en-US" sz="2400" dirty="0" smtClean="0"/>
              <a:t>The  processor </a:t>
            </a:r>
            <a:r>
              <a:rPr lang="en-US" sz="2400" dirty="0"/>
              <a:t>and logic can each be used </a:t>
            </a:r>
            <a:r>
              <a:rPr lang="en-US" sz="2400" dirty="0" smtClean="0"/>
              <a:t>for what </a:t>
            </a:r>
            <a:r>
              <a:rPr lang="en-US" sz="2400" dirty="0"/>
              <a:t>they do best, without the overhead of interfacing between two physically </a:t>
            </a:r>
            <a:r>
              <a:rPr lang="en-US" sz="2400" dirty="0" smtClean="0"/>
              <a:t>separate devices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Benefits </a:t>
            </a:r>
            <a:r>
              <a:rPr lang="en-US" sz="2400" dirty="0"/>
              <a:t>arising from simplifying the system to a single chip </a:t>
            </a:r>
            <a:r>
              <a:rPr lang="en-US" sz="2400" dirty="0" smtClean="0"/>
              <a:t>include reductions </a:t>
            </a:r>
            <a:r>
              <a:rPr lang="en-US" sz="2400" dirty="0"/>
              <a:t>in physical size and overall cost.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Definition of </a:t>
            </a:r>
            <a:r>
              <a:rPr lang="en-US" sz="4400" dirty="0" err="1" smtClean="0"/>
              <a:t>Zynq</a:t>
            </a:r>
            <a:endParaRPr lang="en-US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4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System-on-a-Board </a:t>
            </a:r>
            <a:r>
              <a:rPr lang="en-US" dirty="0" smtClean="0"/>
              <a:t> </a:t>
            </a:r>
            <a:r>
              <a:rPr lang="en-US" dirty="0"/>
              <a:t>and System-on-Chip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2" t="23671" r="22843" b="14894"/>
          <a:stretch/>
        </p:blipFill>
        <p:spPr bwMode="auto">
          <a:xfrm>
            <a:off x="408561" y="768648"/>
            <a:ext cx="5175115" cy="449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8" t="10040" r="26263" b="18152"/>
          <a:stretch/>
        </p:blipFill>
        <p:spPr bwMode="auto">
          <a:xfrm>
            <a:off x="6848273" y="885214"/>
            <a:ext cx="4182894" cy="525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4876" y="5257562"/>
            <a:ext cx="84551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/>
              <a:t>SoC</a:t>
            </a:r>
            <a:r>
              <a:rPr lang="en-US" sz="2000" b="1" dirty="0" smtClean="0"/>
              <a:t> is </a:t>
            </a:r>
            <a:r>
              <a:rPr lang="en-US" sz="2000" b="1" dirty="0"/>
              <a:t>lower cost, enables faster and more secure data transfers </a:t>
            </a:r>
            <a:r>
              <a:rPr lang="en-US" sz="2000" b="1" dirty="0" smtClean="0"/>
              <a:t>between the </a:t>
            </a:r>
            <a:r>
              <a:rPr lang="en-US" sz="2000" b="1" dirty="0"/>
              <a:t>various system </a:t>
            </a:r>
            <a:r>
              <a:rPr lang="en-US" sz="2000" b="1" dirty="0" smtClean="0"/>
              <a:t>elements, has </a:t>
            </a:r>
            <a:r>
              <a:rPr lang="en-US" sz="2000" b="1" dirty="0"/>
              <a:t>higher overall system speed, lower power consumption, smaller physical size, and better reliability.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0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3" y="1600201"/>
            <a:ext cx="6483798" cy="4402392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Comprises </a:t>
            </a:r>
            <a:r>
              <a:rPr lang="en-US" sz="2200" dirty="0"/>
              <a:t>two main parts: </a:t>
            </a:r>
            <a:endParaRPr lang="en-US" sz="2200" dirty="0" smtClean="0"/>
          </a:p>
          <a:p>
            <a:r>
              <a:rPr lang="en-US" sz="2200" dirty="0"/>
              <a:t>A</a:t>
            </a:r>
            <a:r>
              <a:rPr lang="en-US" sz="2200" dirty="0" smtClean="0"/>
              <a:t> </a:t>
            </a:r>
            <a:r>
              <a:rPr lang="en-US" sz="2200" dirty="0"/>
              <a:t>Processing System (</a:t>
            </a:r>
            <a:r>
              <a:rPr lang="en-US" sz="2200" dirty="0">
                <a:solidFill>
                  <a:srgbClr val="C00000"/>
                </a:solidFill>
              </a:rPr>
              <a:t>PS</a:t>
            </a:r>
            <a:r>
              <a:rPr lang="en-US" sz="2200" dirty="0"/>
              <a:t>) formed around a dual-core </a:t>
            </a:r>
            <a:r>
              <a:rPr lang="en-US" sz="2200" dirty="0" smtClean="0"/>
              <a:t>ARM Cortex-A9 </a:t>
            </a:r>
            <a:r>
              <a:rPr lang="en-US" sz="2200" dirty="0"/>
              <a:t>processor, and </a:t>
            </a:r>
            <a:endParaRPr lang="en-US" sz="2200" dirty="0" smtClean="0"/>
          </a:p>
          <a:p>
            <a:r>
              <a:rPr lang="en-US" sz="2200" dirty="0" smtClean="0"/>
              <a:t>Programmable </a:t>
            </a:r>
            <a:r>
              <a:rPr lang="en-US" sz="2200" dirty="0"/>
              <a:t>Logic (</a:t>
            </a:r>
            <a:r>
              <a:rPr lang="en-US" sz="2200" dirty="0">
                <a:solidFill>
                  <a:srgbClr val="C00000"/>
                </a:solidFill>
              </a:rPr>
              <a:t>PL</a:t>
            </a:r>
            <a:r>
              <a:rPr lang="en-US" sz="2200" dirty="0"/>
              <a:t>), which is equivalent to that of </a:t>
            </a:r>
            <a:r>
              <a:rPr lang="en-US" sz="2200" dirty="0" smtClean="0"/>
              <a:t>an FPGA</a:t>
            </a:r>
            <a:r>
              <a:rPr lang="en-US" sz="2200" dirty="0"/>
              <a:t>.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The overall functionality </a:t>
            </a:r>
            <a:r>
              <a:rPr lang="en-US" sz="2200" dirty="0" smtClean="0"/>
              <a:t>can </a:t>
            </a:r>
            <a:r>
              <a:rPr lang="en-US" sz="2200" dirty="0"/>
              <a:t>be appropriately partitioned between hardware and </a:t>
            </a:r>
            <a:r>
              <a:rPr lang="en-US" sz="2200" dirty="0" smtClean="0"/>
              <a:t>software: </a:t>
            </a:r>
          </a:p>
          <a:p>
            <a:r>
              <a:rPr lang="en-US" sz="2200" dirty="0" smtClean="0"/>
              <a:t>PL: implementing </a:t>
            </a:r>
            <a:r>
              <a:rPr lang="en-US" sz="2200" dirty="0"/>
              <a:t>high-speed logic, arithmetic and data </a:t>
            </a:r>
            <a:r>
              <a:rPr lang="en-US" sz="2200" dirty="0" smtClean="0"/>
              <a:t>flow subsystems</a:t>
            </a:r>
            <a:r>
              <a:rPr lang="en-US" sz="2200" dirty="0"/>
              <a:t>, </a:t>
            </a:r>
          </a:p>
          <a:p>
            <a:r>
              <a:rPr lang="en-US" sz="2200" dirty="0" smtClean="0"/>
              <a:t>PS: </a:t>
            </a:r>
            <a:r>
              <a:rPr lang="en-US" sz="2200" dirty="0"/>
              <a:t>supports software routines and/or operating </a:t>
            </a:r>
            <a:r>
              <a:rPr lang="en-US" sz="2200" dirty="0" smtClean="0"/>
              <a:t>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model of the </a:t>
            </a:r>
            <a:r>
              <a:rPr lang="en-US" dirty="0" err="1"/>
              <a:t>Zynq</a:t>
            </a:r>
            <a:r>
              <a:rPr lang="en-US" dirty="0"/>
              <a:t> </a:t>
            </a:r>
            <a:r>
              <a:rPr lang="en-US" dirty="0"/>
              <a:t>architecture – an ‘All-Programmable </a:t>
            </a:r>
            <a:r>
              <a:rPr lang="en-US" dirty="0" err="1"/>
              <a:t>SoC</a:t>
            </a:r>
            <a:r>
              <a:rPr lang="en-US" dirty="0"/>
              <a:t>’ (</a:t>
            </a:r>
            <a:r>
              <a:rPr lang="en-US" dirty="0" err="1"/>
              <a:t>APSoC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3" t="22782" r="25414" b="17137"/>
          <a:stretch/>
        </p:blipFill>
        <p:spPr bwMode="auto">
          <a:xfrm>
            <a:off x="7093240" y="1828800"/>
            <a:ext cx="4607981" cy="417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81856" y="10538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Links between the PL and </a:t>
            </a:r>
            <a:r>
              <a:rPr lang="en-US" b="1" dirty="0" smtClean="0"/>
              <a:t>PS.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0010656" y="1423216"/>
            <a:ext cx="435202" cy="1134004"/>
          </a:xfrm>
          <a:prstGeom prst="straightConnector1">
            <a:avLst/>
          </a:prstGeom>
          <a:solidFill>
            <a:schemeClr val="tx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7924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system architecture of an embedded </a:t>
            </a:r>
            <a:r>
              <a:rPr lang="en-US" dirty="0" err="1" smtClean="0"/>
              <a:t>SoC</a:t>
            </a:r>
            <a:r>
              <a:rPr lang="en-US" dirty="0" smtClean="0"/>
              <a:t> (simplified)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15678" r="14714" b="22246"/>
          <a:stretch/>
        </p:blipFill>
        <p:spPr bwMode="auto">
          <a:xfrm>
            <a:off x="604434" y="1955825"/>
            <a:ext cx="7439186" cy="454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8204" y="1352859"/>
            <a:ext cx="405204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0033CC"/>
                </a:solidFill>
              </a:rPr>
              <a:t>Peripherals: </a:t>
            </a:r>
          </a:p>
          <a:p>
            <a:pPr algn="l"/>
            <a:r>
              <a:rPr lang="en-US" sz="2400" b="1" dirty="0" smtClean="0">
                <a:solidFill>
                  <a:srgbClr val="0033CC"/>
                </a:solidFill>
              </a:rPr>
              <a:t>Functional </a:t>
            </a:r>
            <a:r>
              <a:rPr lang="en-US" sz="2400" b="1" dirty="0">
                <a:solidFill>
                  <a:srgbClr val="0033CC"/>
                </a:solidFill>
              </a:rPr>
              <a:t>components residing away from the </a:t>
            </a:r>
            <a:r>
              <a:rPr lang="en-US" sz="2400" b="1" dirty="0" smtClean="0">
                <a:solidFill>
                  <a:srgbClr val="0033CC"/>
                </a:solidFill>
              </a:rPr>
              <a:t>processor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>
                <a:solidFill>
                  <a:srgbClr val="0033CC"/>
                </a:solidFill>
              </a:rPr>
              <a:t>coprocessors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>
                <a:solidFill>
                  <a:srgbClr val="0033CC"/>
                </a:solidFill>
              </a:rPr>
              <a:t>cores for interacting with external </a:t>
            </a:r>
            <a:r>
              <a:rPr lang="en-US" sz="2400" b="1" dirty="0">
                <a:solidFill>
                  <a:srgbClr val="0033CC"/>
                </a:solidFill>
              </a:rPr>
              <a:t>interfaces, </a:t>
            </a:r>
            <a:endParaRPr lang="en-US" sz="2400" b="1" dirty="0" smtClean="0">
              <a:solidFill>
                <a:srgbClr val="0033CC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dirty="0" smtClean="0">
                <a:solidFill>
                  <a:srgbClr val="0033CC"/>
                </a:solidFill>
              </a:rPr>
              <a:t>Additional memory </a:t>
            </a:r>
            <a:r>
              <a:rPr lang="en-US" sz="2400" b="1" dirty="0">
                <a:solidFill>
                  <a:srgbClr val="0033CC"/>
                </a:solidFill>
              </a:rPr>
              <a:t>elements. </a:t>
            </a: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799" y="1352859"/>
            <a:ext cx="6026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33CC"/>
                </a:solidFill>
              </a:rPr>
              <a:t>Communication between system </a:t>
            </a:r>
            <a:r>
              <a:rPr lang="en-US" sz="2000" b="1" dirty="0" smtClean="0">
                <a:solidFill>
                  <a:srgbClr val="0033CC"/>
                </a:solidFill>
              </a:rPr>
              <a:t>elements takes </a:t>
            </a:r>
            <a:r>
              <a:rPr lang="en-US" sz="2000" b="1" dirty="0">
                <a:solidFill>
                  <a:srgbClr val="0033CC"/>
                </a:solidFill>
              </a:rPr>
              <a:t>place via </a:t>
            </a:r>
            <a:r>
              <a:rPr lang="en-US" sz="2000" b="1" dirty="0" smtClean="0">
                <a:solidFill>
                  <a:srgbClr val="0033CC"/>
                </a:solidFill>
              </a:rPr>
              <a:t>interconnections </a:t>
            </a:r>
            <a:r>
              <a:rPr lang="en-US" sz="2000" b="1" dirty="0">
                <a:solidFill>
                  <a:srgbClr val="0033CC"/>
                </a:solidFill>
              </a:rPr>
              <a:t>in the style of </a:t>
            </a:r>
            <a:endParaRPr lang="en-US" sz="2000" b="1" dirty="0" smtClean="0">
              <a:solidFill>
                <a:srgbClr val="0033CC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33CC"/>
                </a:solidFill>
              </a:rPr>
              <a:t>direct</a:t>
            </a:r>
            <a:r>
              <a:rPr lang="en-US" sz="2000" b="1" dirty="0">
                <a:solidFill>
                  <a:srgbClr val="0033CC"/>
                </a:solidFill>
              </a:rPr>
              <a:t>, </a:t>
            </a:r>
            <a:endParaRPr lang="en-US" sz="2000" b="1" dirty="0" smtClean="0">
              <a:solidFill>
                <a:srgbClr val="0033CC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33CC"/>
                </a:solidFill>
              </a:rPr>
              <a:t>point-to-point </a:t>
            </a:r>
            <a:r>
              <a:rPr lang="en-US" sz="2000" b="1" dirty="0">
                <a:solidFill>
                  <a:srgbClr val="0033CC"/>
                </a:solidFill>
              </a:rPr>
              <a:t>links, 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3CC"/>
                </a:solidFill>
              </a:rPr>
              <a:t>buses serving multiple </a:t>
            </a:r>
            <a:endParaRPr lang="en-US" sz="2000" b="1" dirty="0" smtClean="0">
              <a:solidFill>
                <a:srgbClr val="0033CC"/>
              </a:solidFill>
            </a:endParaRPr>
          </a:p>
          <a:p>
            <a:pPr algn="l"/>
            <a:r>
              <a:rPr lang="en-US" sz="2000" b="1" dirty="0" smtClean="0">
                <a:solidFill>
                  <a:srgbClr val="0033CC"/>
                </a:solidFill>
              </a:rPr>
              <a:t>     components</a:t>
            </a:r>
            <a:r>
              <a:rPr lang="en-US" sz="2000" b="1" dirty="0">
                <a:solidFill>
                  <a:srgbClr val="0033CC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3022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of the software </a:t>
            </a:r>
            <a:r>
              <a:rPr lang="en-US" dirty="0" smtClean="0"/>
              <a:t>system &amp; </a:t>
            </a:r>
            <a:r>
              <a:rPr lang="en-US" dirty="0"/>
              <a:t>hardware </a:t>
            </a:r>
            <a:r>
              <a:rPr lang="en-US" dirty="0" smtClean="0"/>
              <a:t>system in </a:t>
            </a:r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/>
              <a:t>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Copyright 2015 Xilinx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6567" r="16821" b="13136"/>
          <a:stretch/>
        </p:blipFill>
        <p:spPr bwMode="auto">
          <a:xfrm>
            <a:off x="3949144" y="776963"/>
            <a:ext cx="7955310" cy="587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3336" y="3590758"/>
            <a:ext cx="5496889" cy="2154265"/>
          </a:xfrm>
        </p:spPr>
        <p:txBody>
          <a:bodyPr/>
          <a:lstStyle/>
          <a:p>
            <a:pPr marL="231775" indent="-231775"/>
            <a:r>
              <a:rPr lang="en-US" dirty="0"/>
              <a:t>The PS has a fixed architecture and hosts </a:t>
            </a:r>
            <a:r>
              <a:rPr lang="en-US" dirty="0" smtClean="0"/>
              <a:t>the processor </a:t>
            </a:r>
            <a:r>
              <a:rPr lang="en-US" dirty="0"/>
              <a:t>and system memory, </a:t>
            </a:r>
          </a:p>
          <a:p>
            <a:pPr marL="231775" indent="-231775"/>
            <a:r>
              <a:rPr lang="en-US" dirty="0" smtClean="0"/>
              <a:t>PL </a:t>
            </a:r>
            <a:r>
              <a:rPr lang="en-US" dirty="0"/>
              <a:t>is completely flexible, giving the designer </a:t>
            </a:r>
            <a:r>
              <a:rPr lang="en-US" dirty="0" smtClean="0"/>
              <a:t>a ‘blank </a:t>
            </a:r>
            <a:r>
              <a:rPr lang="en-US" dirty="0"/>
              <a:t>canvas’ to create custom peripherals, or to reuse standard ones.</a:t>
            </a:r>
          </a:p>
        </p:txBody>
      </p:sp>
    </p:spTree>
    <p:extLst>
      <p:ext uri="{BB962C8B-B14F-4D97-AF65-F5344CB8AC3E}">
        <p14:creationId xmlns:p14="http://schemas.microsoft.com/office/powerpoint/2010/main" val="426322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1062319"/>
            <a:ext cx="10975337" cy="4806220"/>
          </a:xfrm>
        </p:spPr>
        <p:txBody>
          <a:bodyPr/>
          <a:lstStyle/>
          <a:p>
            <a:r>
              <a:rPr lang="en-US" dirty="0" smtClean="0"/>
              <a:t>Embedded design with Zynq is based on:</a:t>
            </a:r>
          </a:p>
          <a:p>
            <a:pPr lvl="1"/>
            <a:r>
              <a:rPr lang="en-US" dirty="0" smtClean="0"/>
              <a:t>Processor and peripherals</a:t>
            </a:r>
          </a:p>
          <a:p>
            <a:pPr lvl="2"/>
            <a:r>
              <a:rPr lang="en-US" dirty="0" smtClean="0"/>
              <a:t>Dual ARM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®</a:t>
            </a:r>
            <a:r>
              <a:rPr lang="en-US" dirty="0" smtClean="0"/>
              <a:t> Cortex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™</a:t>
            </a:r>
            <a:r>
              <a:rPr lang="en-US" altLang="zh-CN" dirty="0" smtClean="0">
                <a:solidFill>
                  <a:srgbClr val="3F3F3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-A9 processors of </a:t>
            </a:r>
            <a:br>
              <a:rPr lang="en-US" dirty="0" smtClean="0"/>
            </a:br>
            <a:r>
              <a:rPr lang="en-US" dirty="0" smtClean="0"/>
              <a:t>Zynq-7000 AP </a:t>
            </a:r>
            <a:r>
              <a:rPr lang="en-US" dirty="0" err="1" smtClean="0"/>
              <a:t>SoC</a:t>
            </a:r>
            <a:endParaRPr lang="en-US" dirty="0" smtClean="0"/>
          </a:p>
          <a:p>
            <a:pPr lvl="2"/>
            <a:r>
              <a:rPr lang="en-US" dirty="0" smtClean="0"/>
              <a:t>AXI interconnect</a:t>
            </a:r>
          </a:p>
          <a:p>
            <a:pPr lvl="2"/>
            <a:r>
              <a:rPr lang="en-US" dirty="0" smtClean="0"/>
              <a:t>AXI component peripherals</a:t>
            </a:r>
          </a:p>
          <a:p>
            <a:pPr lvl="2"/>
            <a:r>
              <a:rPr lang="en-US" dirty="0" smtClean="0"/>
              <a:t>Reset, clocking, debug ports</a:t>
            </a:r>
          </a:p>
          <a:p>
            <a:pPr lvl="1"/>
            <a:r>
              <a:rPr lang="en-US" dirty="0" smtClean="0"/>
              <a:t>Software platform for processing </a:t>
            </a:r>
            <a:br>
              <a:rPr lang="en-US" dirty="0" smtClean="0"/>
            </a:br>
            <a:r>
              <a:rPr lang="en-US" dirty="0" smtClean="0"/>
              <a:t>system</a:t>
            </a:r>
          </a:p>
          <a:p>
            <a:pPr lvl="2"/>
            <a:r>
              <a:rPr lang="en-US" dirty="0"/>
              <a:t>Bare Metal Applications 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OS’s </a:t>
            </a:r>
            <a:r>
              <a:rPr lang="en-US" dirty="0"/>
              <a:t>(e.g. </a:t>
            </a:r>
            <a:r>
              <a:rPr lang="en-US" dirty="0" smtClean="0"/>
              <a:t>Linux, </a:t>
            </a:r>
            <a:r>
              <a:rPr lang="en-US" dirty="0" err="1" smtClean="0"/>
              <a:t>FreeRTOS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C language support</a:t>
            </a:r>
          </a:p>
          <a:p>
            <a:pPr lvl="2"/>
            <a:r>
              <a:rPr lang="en-US" dirty="0" smtClean="0"/>
              <a:t>Processor services</a:t>
            </a:r>
          </a:p>
          <a:p>
            <a:pPr lvl="2"/>
            <a:r>
              <a:rPr lang="en-US" dirty="0" smtClean="0"/>
              <a:t>C drivers for hardware</a:t>
            </a:r>
          </a:p>
          <a:p>
            <a:pPr lvl="1"/>
            <a:r>
              <a:rPr lang="en-US" dirty="0" smtClean="0"/>
              <a:t>User application</a:t>
            </a:r>
          </a:p>
          <a:p>
            <a:pPr lvl="2"/>
            <a:r>
              <a:rPr lang="en-US" dirty="0" smtClean="0"/>
              <a:t>Interrupt service routines (optional)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Design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Architecture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in </a:t>
            </a:r>
            <a:r>
              <a:rPr lang="en-US" altLang="zh-CN" dirty="0" err="1" smtClean="0">
                <a:solidFill>
                  <a:srgbClr val="EE3424"/>
                </a:solidFill>
                <a:cs typeface="Arial" pitchFamily="34" charset="0"/>
              </a:rPr>
              <a:t>Zynq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2015 Xilinx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Overview 11-</a:t>
            </a:r>
            <a:fld id="{BFCA2A5C-65D0-4F71-B4D8-734FF63F7E2F}" type="slidenum">
              <a:rPr smtClean="0"/>
              <a:pPr>
                <a:defRPr/>
              </a:pPr>
              <a:t>9</a:t>
            </a:fld>
            <a:endParaRPr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25789" y="1385047"/>
            <a:ext cx="7347884" cy="325418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486400" y="4932661"/>
            <a:ext cx="5863594" cy="1036956"/>
            <a:chOff x="0" y="0"/>
            <a:chExt cx="5864122" cy="1037367"/>
          </a:xfrm>
        </p:grpSpPr>
        <p:sp>
          <p:nvSpPr>
            <p:cNvPr id="10" name="AutoShape 269"/>
            <p:cNvSpPr>
              <a:spLocks noChangeArrowheads="1"/>
            </p:cNvSpPr>
            <p:nvPr/>
          </p:nvSpPr>
          <p:spPr bwMode="auto">
            <a:xfrm>
              <a:off x="908222" y="395416"/>
              <a:ext cx="243840" cy="26987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E6E6E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270"/>
            <p:cNvSpPr>
              <a:spLocks noChangeArrowheads="1"/>
            </p:cNvSpPr>
            <p:nvPr/>
          </p:nvSpPr>
          <p:spPr bwMode="auto">
            <a:xfrm>
              <a:off x="2211859" y="395416"/>
              <a:ext cx="243205" cy="269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E6E6E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271"/>
            <p:cNvSpPr txBox="1">
              <a:spLocks noChangeAspect="1" noChangeArrowheads="1"/>
            </p:cNvSpPr>
            <p:nvPr/>
          </p:nvSpPr>
          <p:spPr bwMode="auto">
            <a:xfrm>
              <a:off x="0" y="30892"/>
              <a:ext cx="785495" cy="10064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25000"/>
                    </a:srgbClr>
                  </a:solidFill>
                </a14:hiddenFill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Step 1: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Create a project using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Vivado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13" name="Text Box 272"/>
            <p:cNvSpPr txBox="1">
              <a:spLocks noChangeAspect="1" noChangeArrowheads="1"/>
            </p:cNvSpPr>
            <p:nvPr/>
          </p:nvSpPr>
          <p:spPr bwMode="auto">
            <a:xfrm>
              <a:off x="1272746" y="18535"/>
              <a:ext cx="785495" cy="10058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25000"/>
                    </a:srgbClr>
                  </a:solidFill>
                </a14:hiddenFill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Step 2: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Create Processor System using IP Integrator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14" name="Text Box 273"/>
            <p:cNvSpPr txBox="1">
              <a:spLocks noChangeAspect="1" noChangeArrowheads="1"/>
            </p:cNvSpPr>
            <p:nvPr/>
          </p:nvSpPr>
          <p:spPr bwMode="auto">
            <a:xfrm>
              <a:off x="2557849" y="18535"/>
              <a:ext cx="786130" cy="10058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25000"/>
                    </a:srgbClr>
                  </a:solidFill>
                </a14:hiddenFill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Step 3: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Generate Top-Level HDL and Export to SDK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15" name="AutoShape 274"/>
            <p:cNvSpPr>
              <a:spLocks noChangeArrowheads="1"/>
            </p:cNvSpPr>
            <p:nvPr/>
          </p:nvSpPr>
          <p:spPr bwMode="auto">
            <a:xfrm>
              <a:off x="3459892" y="376881"/>
              <a:ext cx="243840" cy="269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E6E6E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275"/>
            <p:cNvSpPr txBox="1">
              <a:spLocks noChangeAspect="1" noChangeArrowheads="1"/>
            </p:cNvSpPr>
            <p:nvPr/>
          </p:nvSpPr>
          <p:spPr bwMode="auto">
            <a:xfrm>
              <a:off x="3842951" y="0"/>
              <a:ext cx="785495" cy="10064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25000"/>
                    </a:srgbClr>
                  </a:solidFill>
                </a14:hiddenFill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Step 4: 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Create a 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Software Application in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Arial"/>
                </a:rPr>
                <a:t>SDK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Times New Roman"/>
                <a:cs typeface="Times New Roman"/>
              </a:endParaRPr>
            </a:p>
          </p:txBody>
        </p:sp>
        <p:sp>
          <p:nvSpPr>
            <p:cNvPr id="17" name="AutoShape 277"/>
            <p:cNvSpPr>
              <a:spLocks noChangeArrowheads="1"/>
            </p:cNvSpPr>
            <p:nvPr/>
          </p:nvSpPr>
          <p:spPr bwMode="auto">
            <a:xfrm>
              <a:off x="4732638" y="376881"/>
              <a:ext cx="243840" cy="269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E6E6E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 Box 282"/>
            <p:cNvSpPr txBox="1">
              <a:spLocks noChangeAspect="1" noChangeArrowheads="1"/>
            </p:cNvSpPr>
            <p:nvPr/>
          </p:nvSpPr>
          <p:spPr bwMode="auto">
            <a:xfrm>
              <a:off x="5078627" y="30892"/>
              <a:ext cx="785495" cy="10064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25000"/>
                    </a:srgbClr>
                  </a:solidFill>
                </a14:hiddenFill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Step 5: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Verify Functionality in Hardware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Times New Roman"/>
                  <a:cs typeface="Times New Roman"/>
                </a:rPr>
                <a:t>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ilinx_All_Programmable_Template">
  <a:themeElements>
    <a:clrScheme name="Custom 34">
      <a:dk1>
        <a:srgbClr val="000000"/>
      </a:dk1>
      <a:lt1>
        <a:srgbClr val="FFFFFF"/>
      </a:lt1>
      <a:dk2>
        <a:srgbClr val="EC891D"/>
      </a:dk2>
      <a:lt2>
        <a:srgbClr val="EE3424"/>
      </a:lt2>
      <a:accent1>
        <a:srgbClr val="008CA8"/>
      </a:accent1>
      <a:accent2>
        <a:srgbClr val="B20838"/>
      </a:accent2>
      <a:accent3>
        <a:srgbClr val="008CA8"/>
      </a:accent3>
      <a:accent4>
        <a:srgbClr val="000000"/>
      </a:accent4>
      <a:accent5>
        <a:srgbClr val="D9DA56"/>
      </a:accent5>
      <a:accent6>
        <a:srgbClr val="8B8D09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F6AD44C380A4BB6CB1869FF28952A" ma:contentTypeVersion="0" ma:contentTypeDescription="Create a new document." ma:contentTypeScope="" ma:versionID="cbec7fb8faa159a01dcec9b5572a4f9b">
  <xsd:schema xmlns:xsd="http://www.w3.org/2001/XMLSchema" xmlns:p="http://schemas.microsoft.com/office/2006/metadata/properties" xmlns:ns2="D46A7F71-384C-4B0A-B6CB-1869FF28952A" targetNamespace="http://schemas.microsoft.com/office/2006/metadata/properties" ma:root="true" ma:fieldsID="e6a1f69f03052b316a7875f7c9741570" ns2:_="">
    <xsd:import namespace="D46A7F71-384C-4B0A-B6CB-1869FF28952A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D46A7F71-384C-4B0A-B6CB-1869FF28952A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Description0 xmlns="D46A7F71-384C-4B0A-B6CB-1869FF28952A">The wide-frame format of the new All Programmable template.</Description0>
  </documentManagement>
</p:properties>
</file>

<file path=customXml/itemProps1.xml><?xml version="1.0" encoding="utf-8"?>
<ds:datastoreItem xmlns:ds="http://schemas.openxmlformats.org/officeDocument/2006/customXml" ds:itemID="{3645E401-49A1-479D-B023-F249450A84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570465-C410-4C49-BB43-C779FFF28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6A7F71-384C-4B0A-B6CB-1869FF28952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747654C-B272-4B15-B46C-BB332E6C546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D46A7F71-384C-4B0A-B6CB-1869FF28952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Xilinx_All_Programmable_Template</Template>
  <TotalTime>16186</TotalTime>
  <Words>1591</Words>
  <Application>Microsoft Office PowerPoint</Application>
  <PresentationFormat>Custom</PresentationFormat>
  <Paragraphs>214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Xilinx_All_Programmable_Template</vt:lpstr>
      <vt:lpstr>Introduction to Embedded System Design using Zynq</vt:lpstr>
      <vt:lpstr>Outline</vt:lpstr>
      <vt:lpstr>Introducing Zynq </vt:lpstr>
      <vt:lpstr>Definition of Zynq</vt:lpstr>
      <vt:lpstr>Comparison of System-on-a-Board  and System-on-Chip </vt:lpstr>
      <vt:lpstr>A simplified model of the Zynq architecture – an ‘All-Programmable SoC’ (APSoC)</vt:lpstr>
      <vt:lpstr>The hardware system architecture of an embedded SoC (simplified)</vt:lpstr>
      <vt:lpstr>Relationship of the software system &amp; hardware system in Zynq architecture</vt:lpstr>
      <vt:lpstr>Embedded Design Architecture in Zynq</vt:lpstr>
      <vt:lpstr>Vivado</vt:lpstr>
      <vt:lpstr>Vivado Components</vt:lpstr>
      <vt:lpstr>Embedded System Design Flow for Zynq-7000 AP SoC</vt:lpstr>
      <vt:lpstr>Embedded System Design using Vivado</vt:lpstr>
      <vt:lpstr>Integrator Block Diagram</vt:lpstr>
      <vt:lpstr>Configuring Hardware in IP Integrator </vt:lpstr>
      <vt:lpstr>Exporting to SDK</vt:lpstr>
      <vt:lpstr>Software Development Flow</vt:lpstr>
      <vt:lpstr>References</vt:lpstr>
    </vt:vector>
  </TitlesOfParts>
  <Company>Xilinx Inc,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EDK Overview</dc:title>
  <dc:creator>Xilinx</dc:creator>
  <cp:keywords>Public</cp:keywords>
  <cp:lastModifiedBy>Min</cp:lastModifiedBy>
  <cp:revision>172</cp:revision>
  <cp:lastPrinted>2013-08-21T12:53:43Z</cp:lastPrinted>
  <dcterms:created xsi:type="dcterms:W3CDTF">2012-06-30T11:52:27Z</dcterms:created>
  <dcterms:modified xsi:type="dcterms:W3CDTF">2016-01-26T17:02:10Z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scription0">
    <vt:lpwstr/>
  </property>
  <property fmtid="{D5CDD505-2E9C-101B-9397-08002B2CF9AE}" pid="3" name="ContentTypeId">
    <vt:lpwstr>0x010100717F6AD44C380A4BB6CB1869FF28952A</vt:lpwstr>
  </property>
  <property fmtid="{D5CDD505-2E9C-101B-9397-08002B2CF9AE}" pid="4" name="TitusGUID">
    <vt:lpwstr>13eb900d-ac27-41ce-8edd-c3b5360dc30b</vt:lpwstr>
  </property>
  <property fmtid="{D5CDD505-2E9C-101B-9397-08002B2CF9AE}" pid="5" name="TITUSCustom1">
    <vt:lpwstr>1</vt:lpwstr>
  </property>
  <property fmtid="{D5CDD505-2E9C-101B-9397-08002B2CF9AE}" pid="6" name="XilinxClassification">
    <vt:lpwstr>Public</vt:lpwstr>
  </property>
  <property fmtid="{D5CDD505-2E9C-101B-9397-08002B2CF9AE}" pid="7" name="XilinxVisual Markings">
    <vt:lpwstr>No</vt:lpwstr>
  </property>
  <property fmtid="{D5CDD505-2E9C-101B-9397-08002B2CF9AE}" pid="8" name="XilinxPublication Year">
    <vt:lpwstr>2012</vt:lpwstr>
  </property>
  <property fmtid="{D5CDD505-2E9C-101B-9397-08002B2CF9AE}" pid="9" name="XilinxRemoveLegacyFooters">
    <vt:lpwstr>Yes</vt:lpwstr>
  </property>
</Properties>
</file>